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3"/>
  </p:notesMasterIdLst>
  <p:handoutMasterIdLst>
    <p:handoutMasterId r:id="rId14"/>
  </p:handoutMasterIdLst>
  <p:sldIdLst>
    <p:sldId id="267" r:id="rId7"/>
    <p:sldId id="268" r:id="rId8"/>
    <p:sldId id="270" r:id="rId9"/>
    <p:sldId id="271" r:id="rId10"/>
    <p:sldId id="273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4" autoAdjust="0"/>
    <p:restoredTop sz="68169"/>
  </p:normalViewPr>
  <p:slideViewPr>
    <p:cSldViewPr snapToGrid="0">
      <p:cViewPr varScale="1">
        <p:scale>
          <a:sx n="82" d="100"/>
          <a:sy n="82" d="100"/>
        </p:scale>
        <p:origin x="544" y="168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5D85E-F38C-4945-B13D-72946A233257}" type="datetimeFigureOut">
              <a:rPr lang="en-CA" smtClean="0"/>
              <a:t>2024-08-21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E51EB-FDCE-0B40-B0D1-82792EC8649E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9800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andas.pydata.org/Pandas_Cheat_Sheet.pdf" TargetMode="External"/><Relationship Id="rId3" Type="http://schemas.openxmlformats.org/officeDocument/2006/relationships/hyperlink" Target="https://numpy.org/" TargetMode="External"/><Relationship Id="rId7" Type="http://schemas.openxmlformats.org/officeDocument/2006/relationships/hyperlink" Target="https://numpy.org/doc/stable/user/absolute_beginners.html#numpy-the-absolute-basics-for-beginner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atplotlib.org/" TargetMode="External"/><Relationship Id="rId5" Type="http://schemas.openxmlformats.org/officeDocument/2006/relationships/hyperlink" Target="https://scipy.org/" TargetMode="External"/><Relationship Id="rId10" Type="http://schemas.openxmlformats.org/officeDocument/2006/relationships/hyperlink" Target="https://matplotlib.org/stable/users/explain/quick_start.html" TargetMode="External"/><Relationship Id="rId4" Type="http://schemas.openxmlformats.org/officeDocument/2006/relationships/hyperlink" Target="https://pandas.pydata.org/" TargetMode="External"/><Relationship Id="rId9" Type="http://schemas.openxmlformats.org/officeDocument/2006/relationships/hyperlink" Target="https://docs.scipy.org/doc/scipy/tutorial/index.html#user-guid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8433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Object-</a:t>
            </a:r>
            <a:r>
              <a:rPr lang="nl-NL" b="0" i="0" u="none" strike="noStrike" dirty="0" err="1">
                <a:effectLst/>
                <a:latin typeface="system-ui"/>
              </a:rPr>
              <a:t>Oriented</a:t>
            </a:r>
            <a:r>
              <a:rPr lang="nl-NL" b="0" i="0" u="none" strike="noStrike" dirty="0">
                <a:effectLst/>
                <a:latin typeface="system-ui"/>
              </a:rPr>
              <a:t> Programming is a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paradime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based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or data </a:t>
            </a:r>
            <a:r>
              <a:rPr lang="nl-NL" b="0" i="0" u="none" strike="noStrike" dirty="0" err="1">
                <a:effectLst/>
                <a:latin typeface="system-ui"/>
              </a:rPr>
              <a:t>rather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is approach is well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are large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complex. 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</a:t>
            </a:r>
            <a:r>
              <a:rPr lang="nl-NL" b="0" i="0" u="none" strike="noStrike" dirty="0" err="1">
                <a:effectLst/>
                <a:latin typeface="system-ui"/>
              </a:rPr>
              <a:t>makes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exceptionally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suited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collaborative</a:t>
            </a:r>
            <a:r>
              <a:rPr lang="nl-NL" b="0" i="0" u="none" strike="noStrike" dirty="0">
                <a:effectLst/>
                <a:latin typeface="system-ui"/>
              </a:rPr>
              <a:t> development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code </a:t>
            </a:r>
            <a:r>
              <a:rPr lang="nl-NL" b="0" i="0" u="none" strike="noStrike" dirty="0" err="1">
                <a:effectLst/>
                <a:latin typeface="system-ui"/>
              </a:rPr>
              <a:t>usability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often</a:t>
            </a:r>
            <a:r>
              <a:rPr lang="nl-NL" b="0" i="0" u="none" strike="noStrike" dirty="0">
                <a:effectLst/>
                <a:latin typeface="system-ui"/>
              </a:rPr>
              <a:t> have different </a:t>
            </a:r>
            <a:r>
              <a:rPr lang="nl-NL" b="0" i="0" u="none" strike="noStrike" dirty="0" err="1">
                <a:effectLst/>
                <a:latin typeface="system-ui"/>
              </a:rPr>
              <a:t>aspects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them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Starting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extracting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data, </a:t>
            </a:r>
            <a:r>
              <a:rPr lang="nl-NL" b="0" i="0" u="none" strike="noStrike" dirty="0" err="1">
                <a:effectLst/>
                <a:latin typeface="system-ui"/>
              </a:rPr>
              <a:t>some</a:t>
            </a:r>
            <a:r>
              <a:rPr lang="nl-NL" b="0" i="0" u="none" strike="noStrike" dirty="0">
                <a:effectLst/>
                <a:latin typeface="system-ui"/>
              </a:rPr>
              <a:t> preprocessing steps, </a:t>
            </a:r>
            <a:r>
              <a:rPr lang="nl-NL" b="0" i="0" u="none" strike="noStrike" dirty="0" err="1">
                <a:effectLst/>
                <a:latin typeface="system-ui"/>
              </a:rPr>
              <a:t>possible</a:t>
            </a:r>
            <a:r>
              <a:rPr lang="nl-NL" b="0" i="0" u="none" strike="noStrike" dirty="0">
                <a:effectLst/>
                <a:latin typeface="system-ui"/>
              </a:rPr>
              <a:t> filtering or </a:t>
            </a:r>
            <a:r>
              <a:rPr lang="nl-NL" b="0" i="0" u="none" strike="noStrike" dirty="0" err="1">
                <a:effectLst/>
                <a:latin typeface="system-ui"/>
              </a:rPr>
              <a:t>normalisation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actual</a:t>
            </a:r>
            <a:r>
              <a:rPr lang="nl-NL" b="0" i="0" u="none" strike="noStrike" dirty="0">
                <a:effectLst/>
                <a:latin typeface="system-ui"/>
              </a:rPr>
              <a:t> analysis e.g. step </a:t>
            </a:r>
            <a:r>
              <a:rPr lang="nl-NL" b="0" i="0" u="none" strike="noStrike" dirty="0" err="1">
                <a:effectLst/>
                <a:latin typeface="system-ui"/>
              </a:rPr>
              <a:t>detection</a:t>
            </a:r>
            <a:r>
              <a:rPr lang="nl-NL" b="0" i="0" u="none" strike="noStrike" dirty="0">
                <a:effectLst/>
                <a:latin typeface="system-ui"/>
              </a:rPr>
              <a:t>;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calculating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outcome</a:t>
            </a:r>
            <a:r>
              <a:rPr lang="nl-NL" b="0" i="0" u="none" strike="noStrike" dirty="0">
                <a:effectLst/>
                <a:latin typeface="system-ui"/>
              </a:rPr>
              <a:t> variables.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different </a:t>
            </a:r>
            <a:r>
              <a:rPr lang="nl-NL" b="0" i="0" u="none" strike="noStrike" dirty="0" err="1">
                <a:effectLst/>
                <a:latin typeface="system-ui"/>
              </a:rPr>
              <a:t>components</a:t>
            </a:r>
            <a:r>
              <a:rPr lang="nl-NL" b="0" i="0" u="none" strike="noStrike" dirty="0">
                <a:effectLst/>
                <a:latin typeface="system-ui"/>
              </a:rPr>
              <a:t> of a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 project </a:t>
            </a:r>
            <a:r>
              <a:rPr lang="nl-NL" b="0" i="0" u="none" strike="noStrike" dirty="0" err="1">
                <a:effectLst/>
                <a:latin typeface="system-ui"/>
              </a:rPr>
              <a:t>could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considered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</a:rPr>
              <a:t>modules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correctly</a:t>
            </a:r>
            <a:r>
              <a:rPr lang="nl-NL" b="0" i="0" u="none" strike="noStrike" dirty="0">
                <a:effectLst/>
                <a:latin typeface="system-ui"/>
              </a:rPr>
              <a:t>, OOP </a:t>
            </a:r>
            <a:r>
              <a:rPr lang="nl-NL" b="0" i="0" u="none" strike="noStrike" dirty="0" err="1">
                <a:effectLst/>
                <a:latin typeface="system-ui"/>
              </a:rPr>
              <a:t>simplifies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relationships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project. </a:t>
            </a:r>
            <a:r>
              <a:rPr lang="nl-NL" b="0" i="0" u="none" strike="noStrike" dirty="0" err="1">
                <a:effectLst/>
                <a:latin typeface="system-ui"/>
              </a:rPr>
              <a:t>However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it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might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hard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start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, as most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taught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a </a:t>
            </a:r>
            <a:r>
              <a:rPr lang="nl-NL" b="0" i="0" u="none" strike="noStrike" dirty="0" err="1">
                <a:effectLst/>
                <a:latin typeface="system-ui"/>
              </a:rPr>
              <a:t>functions</a:t>
            </a:r>
            <a:r>
              <a:rPr lang="nl-NL" b="0" i="0" u="none" strike="noStrike" dirty="0">
                <a:effectLst/>
                <a:latin typeface="system-ui"/>
              </a:rPr>
              <a:t> approach. </a:t>
            </a:r>
            <a:br>
              <a:rPr lang="nl-NL" b="0" i="0" u="none" strike="noStrike" dirty="0">
                <a:effectLst/>
                <a:latin typeface="system-ui"/>
              </a:rPr>
            </a:br>
            <a:endParaRPr lang="nl-NL" b="0" i="0" u="none" strike="noStrike" dirty="0">
              <a:effectLst/>
              <a:latin typeface="system-ui"/>
            </a:endParaRPr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The first step in OOP is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identify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objects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you'd</a:t>
            </a:r>
            <a:r>
              <a:rPr lang="nl-NL" b="0" i="0" u="none" strike="noStrike" dirty="0">
                <a:effectLst/>
                <a:latin typeface="system-ui"/>
              </a:rPr>
              <a:t> want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how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relate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each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other</a:t>
            </a:r>
            <a:r>
              <a:rPr lang="nl-NL" b="0" i="0" u="none" strike="noStrike" dirty="0">
                <a:effectLst/>
                <a:latin typeface="system-ui"/>
              </a:rPr>
              <a:t>. The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 OOP is as </a:t>
            </a:r>
            <a:r>
              <a:rPr lang="nl-NL" b="0" i="0" u="none" strike="noStrike" dirty="0" err="1">
                <a:effectLst/>
                <a:latin typeface="system-ui"/>
              </a:rPr>
              <a:t>follows</a:t>
            </a:r>
            <a:r>
              <a:rPr lang="nl-NL" b="0" i="0" u="none" strike="noStrike" dirty="0">
                <a:effectLst/>
                <a:latin typeface="system-ui"/>
              </a:rPr>
              <a:t>:</a:t>
            </a:r>
          </a:p>
          <a:p>
            <a:endParaRPr lang="en-CA" dirty="0"/>
          </a:p>
          <a:p>
            <a:pPr algn="l"/>
            <a:r>
              <a:rPr lang="nl-NL" b="0" i="0" u="none" strike="noStrike" dirty="0">
                <a:effectLst/>
                <a:latin typeface="system-ui"/>
              </a:rPr>
              <a:t>Python is </a:t>
            </a:r>
            <a:r>
              <a:rPr lang="nl-NL" b="0" i="0" u="none" strike="noStrike" dirty="0" err="1">
                <a:effectLst/>
                <a:latin typeface="system-ui"/>
              </a:rPr>
              <a:t>currently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one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most </a:t>
            </a:r>
            <a:r>
              <a:rPr lang="nl-NL" b="0" i="0" u="none" strike="noStrike" dirty="0" err="1">
                <a:effectLst/>
                <a:latin typeface="system-ui"/>
              </a:rPr>
              <a:t>popular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programming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languages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build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around</a:t>
            </a:r>
            <a:r>
              <a:rPr lang="nl-NL" b="0" i="0" u="none" strike="noStrike" dirty="0">
                <a:effectLst/>
                <a:latin typeface="system-ui"/>
              </a:rPr>
              <a:t> OOP. The </a:t>
            </a:r>
            <a:r>
              <a:rPr lang="nl-NL" b="0" i="0" u="none" strike="noStrike" dirty="0" err="1">
                <a:effectLst/>
                <a:latin typeface="system-ui"/>
              </a:rPr>
              <a:t>telltale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code has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 of </a:t>
            </a:r>
            <a:r>
              <a:rPr lang="nl-NL" b="1" i="0" u="none" strike="noStrike" dirty="0" err="1">
                <a:effectLst/>
                <a:latin typeface="system-ui"/>
              </a:rPr>
              <a:t>object.method</a:t>
            </a:r>
            <a:r>
              <a:rPr lang="nl-NL" b="1" i="0" u="none" strike="noStrike" dirty="0">
                <a:effectLst/>
                <a:latin typeface="system-ui"/>
              </a:rPr>
              <a:t>()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</a:t>
            </a:r>
            <a:r>
              <a:rPr lang="nl-NL" b="0" i="0" u="none" strike="noStrike" dirty="0" err="1">
                <a:effectLst/>
                <a:latin typeface="system-ui"/>
              </a:rPr>
              <a:t>my_array.max</a:t>
            </a:r>
            <a:r>
              <a:rPr lang="nl-NL" b="0" i="0" u="none" strike="noStrike" dirty="0">
                <a:effectLst/>
                <a:latin typeface="system-ui"/>
              </a:rPr>
              <a:t>()---</a:t>
            </a:r>
            <a:r>
              <a:rPr lang="nl-NL" b="0" i="0" u="none" strike="noStrike" dirty="0" err="1">
                <a:effectLst/>
                <a:latin typeface="system-ui"/>
              </a:rPr>
              <a:t>find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maximum </a:t>
            </a:r>
            <a:r>
              <a:rPr lang="nl-NL" b="0" i="0" u="none" strike="noStrike" dirty="0" err="1">
                <a:effectLst/>
                <a:latin typeface="system-ui"/>
              </a:rPr>
              <a:t>value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array; or </a:t>
            </a:r>
            <a:r>
              <a:rPr lang="nl-NL" b="0" i="0" u="none" strike="noStrike" dirty="0" err="1">
                <a:effectLst/>
                <a:latin typeface="system-ui"/>
              </a:rPr>
              <a:t>my_dataframe.head</a:t>
            </a:r>
            <a:r>
              <a:rPr lang="nl-NL" b="0" i="0" u="none" strike="noStrike" dirty="0">
                <a:effectLst/>
                <a:latin typeface="system-ui"/>
              </a:rPr>
              <a:t>()---displays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first 5 </a:t>
            </a:r>
            <a:r>
              <a:rPr lang="nl-NL" b="0" i="0" u="none" strike="noStrike" dirty="0" err="1">
                <a:effectLst/>
                <a:latin typeface="system-ui"/>
              </a:rPr>
              <a:t>rows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Here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have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my_array</a:t>
            </a:r>
            <a:r>
              <a:rPr lang="nl-NL" b="0" i="0" u="none" strike="noStrike" dirty="0">
                <a:effectLst/>
                <a:latin typeface="system-ui"/>
              </a:rPr>
              <a:t> or </a:t>
            </a:r>
            <a:r>
              <a:rPr lang="nl-NL" b="0" i="0" u="none" strike="noStrike" dirty="0" err="1">
                <a:effectLst/>
                <a:latin typeface="system-ui"/>
              </a:rPr>
              <a:t>my_dataframe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constructed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Array or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functionality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like max() or </a:t>
            </a:r>
            <a:r>
              <a:rPr lang="nl-NL" b="0" i="0" u="none" strike="noStrike" dirty="0" err="1">
                <a:effectLst/>
                <a:latin typeface="system-ui"/>
              </a:rPr>
              <a:t>head</a:t>
            </a:r>
            <a:r>
              <a:rPr lang="nl-NL" b="0" i="0" u="none" strike="noStrike" dirty="0">
                <a:effectLst/>
                <a:latin typeface="system-ui"/>
              </a:rPr>
              <a:t>(),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data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be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manipulated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0" i="0" u="none" strike="noStrike" dirty="0" err="1">
                <a:effectLst/>
                <a:latin typeface="system-ui"/>
              </a:rPr>
              <a:t>Now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</a:t>
            </a:r>
            <a:r>
              <a:rPr lang="nl-NL" b="0" i="0" u="none" strike="noStrike" dirty="0">
                <a:effectLst/>
                <a:latin typeface="system-ui"/>
              </a:rPr>
              <a:t> a bit </a:t>
            </a:r>
            <a:r>
              <a:rPr lang="nl-NL" b="0" i="0" u="none" strike="noStrike" dirty="0" err="1">
                <a:effectLst/>
                <a:latin typeface="system-ui"/>
              </a:rPr>
              <a:t>about</a:t>
            </a:r>
            <a:r>
              <a:rPr lang="nl-NL" b="0" i="0" u="none" strike="noStrike" dirty="0">
                <a:effectLst/>
                <a:latin typeface="system-ui"/>
              </a:rPr>
              <a:t> OOP, we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knowledge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working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data. Every object, </a:t>
            </a:r>
            <a:r>
              <a:rPr lang="nl-NL" b="0" i="0" u="none" strike="noStrike" dirty="0" err="1">
                <a:effectLst/>
                <a:latin typeface="system-ui"/>
              </a:rPr>
              <a:t>such</a:t>
            </a:r>
            <a:r>
              <a:rPr lang="nl-NL" b="0" i="0" u="none" strike="noStrike" dirty="0">
                <a:effectLst/>
                <a:latin typeface="system-ui"/>
              </a:rPr>
              <a:t> as a </a:t>
            </a:r>
            <a:r>
              <a:rPr lang="nl-NL" b="0" i="0" u="none" strike="noStrike" dirty="0" err="1">
                <a:effectLst/>
                <a:latin typeface="system-ui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or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 object has </a:t>
            </a:r>
            <a:r>
              <a:rPr lang="nl-NL" b="0" i="1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associated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it. </a:t>
            </a:r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Within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Jupyter</a:t>
            </a:r>
            <a:r>
              <a:rPr lang="nl-NL" b="0" i="0" u="none" strike="noStrike" dirty="0">
                <a:effectLst/>
                <a:latin typeface="system-ui"/>
              </a:rPr>
              <a:t> notebook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TAB button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overview</a:t>
            </a:r>
            <a:r>
              <a:rPr lang="nl-NL" b="0" i="0" u="none" strike="noStrike" dirty="0">
                <a:effectLst/>
                <a:latin typeface="system-ui"/>
              </a:rPr>
              <a:t> of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available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. For </a:t>
            </a:r>
            <a:r>
              <a:rPr lang="nl-NL" b="0" i="0" u="none" strike="noStrike" dirty="0" err="1">
                <a:effectLst/>
                <a:latin typeface="system-ui"/>
              </a:rPr>
              <a:t>example</a:t>
            </a:r>
            <a:r>
              <a:rPr lang="nl-NL" b="0" i="0" u="none" strike="noStrike" dirty="0">
                <a:effectLst/>
                <a:latin typeface="system-ui"/>
              </a:rPr>
              <a:t>: pd. + TAB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810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nl-NL" b="0" i="0" u="none" strike="noStrike" dirty="0">
                <a:effectLst/>
                <a:latin typeface="system-ui"/>
              </a:rPr>
              <a:t>For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science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definitely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encounter</a:t>
            </a:r>
            <a:r>
              <a:rPr lang="nl-NL" b="0" i="0" u="none" strike="noStrike" dirty="0">
                <a:effectLst/>
                <a:latin typeface="system-ui"/>
              </a:rPr>
              <a:t> as </a:t>
            </a:r>
            <a:r>
              <a:rPr lang="nl-NL" b="0" i="0" u="none" strike="noStrike" dirty="0" err="1">
                <a:effectLst/>
                <a:latin typeface="system-ui"/>
              </a:rPr>
              <a:t>movement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scientist</a:t>
            </a:r>
            <a:r>
              <a:rPr lang="nl-NL" b="0" i="0" u="none" strike="noStrike" dirty="0">
                <a:effectLst/>
                <a:latin typeface="system-ui"/>
              </a:rPr>
              <a:t> are: </a:t>
            </a:r>
            <a:r>
              <a:rPr lang="nl-NL" b="1" i="0" u="none" strike="noStrike" dirty="0">
                <a:effectLst/>
                <a:latin typeface="system-ui"/>
                <a:hlinkClick r:id="rId3"/>
              </a:rPr>
              <a:t>NumPy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4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5"/>
              </a:rPr>
              <a:t>SciPy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6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Before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need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make </a:t>
            </a:r>
            <a:r>
              <a:rPr lang="nl-NL" b="0" i="0" u="none" strike="noStrike" dirty="0" err="1">
                <a:effectLst/>
                <a:latin typeface="system-ui"/>
              </a:rPr>
              <a:t>sure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installed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your</a:t>
            </a:r>
            <a:r>
              <a:rPr lang="nl-NL" b="0" i="0" u="none" strike="noStrike" dirty="0">
                <a:effectLst/>
                <a:latin typeface="system-ui"/>
              </a:rPr>
              <a:t> virtual environment. These </a:t>
            </a:r>
            <a:r>
              <a:rPr lang="nl-NL" b="0" i="0" u="none" strike="noStrike" dirty="0" err="1">
                <a:effectLst/>
                <a:latin typeface="system-ui"/>
              </a:rPr>
              <a:t>three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work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seamlessly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together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get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best </a:t>
            </a:r>
            <a:r>
              <a:rPr lang="nl-NL" b="0" i="0" u="none" strike="noStrike" dirty="0" err="1">
                <a:effectLst/>
                <a:latin typeface="system-ui"/>
              </a:rPr>
              <a:t>experience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with</a:t>
            </a:r>
            <a:r>
              <a:rPr lang="nl-NL" b="0" i="0" u="none" strike="noStrike" dirty="0">
                <a:effectLst/>
                <a:latin typeface="system-ui"/>
              </a:rPr>
              <a:t> handling large </a:t>
            </a:r>
            <a:r>
              <a:rPr lang="nl-NL" b="0" i="0" u="none" strike="noStrike" dirty="0" err="1">
                <a:effectLst/>
                <a:latin typeface="system-ui"/>
              </a:rPr>
              <a:t>data-sets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  <a:br>
              <a:rPr lang="nl-NL" b="0" i="0" u="none" strike="noStrike" dirty="0">
                <a:effectLst/>
                <a:latin typeface="system-ui"/>
              </a:rPr>
            </a:br>
            <a:r>
              <a:rPr lang="nl-NL" b="0" i="0" u="none" strike="noStrike" dirty="0">
                <a:effectLst/>
                <a:latin typeface="system-ui"/>
              </a:rPr>
              <a:t>Important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these </a:t>
            </a:r>
            <a:r>
              <a:rPr lang="nl-NL" b="0" i="0" u="none" strike="noStrike" dirty="0" err="1">
                <a:effectLst/>
                <a:latin typeface="system-ui"/>
              </a:rPr>
              <a:t>libraries</a:t>
            </a:r>
            <a:r>
              <a:rPr lang="nl-NL" b="0" i="0" u="none" strike="noStrike" dirty="0">
                <a:effectLst/>
                <a:latin typeface="system-ui"/>
              </a:rPr>
              <a:t>, </a:t>
            </a:r>
            <a:r>
              <a:rPr lang="nl-NL" b="0" i="0" u="none" strike="noStrike" dirty="0" err="1">
                <a:effectLst/>
                <a:latin typeface="system-ui"/>
              </a:rPr>
              <a:t>they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follow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OOP </a:t>
            </a:r>
            <a:r>
              <a:rPr lang="nl-NL" b="0" i="0" u="none" strike="noStrike" dirty="0" err="1">
                <a:effectLst/>
                <a:latin typeface="system-ui"/>
              </a:rPr>
              <a:t>structure</a:t>
            </a:r>
            <a:r>
              <a:rPr lang="nl-NL" b="0" i="0" u="none" strike="noStrike" dirty="0">
                <a:effectLst/>
                <a:latin typeface="system-ui"/>
              </a:rPr>
              <a:t>. </a:t>
            </a:r>
            <a:r>
              <a:rPr lang="nl-NL" b="0" i="0" u="none" strike="noStrike" dirty="0" err="1">
                <a:effectLst/>
                <a:latin typeface="system-ui"/>
              </a:rPr>
              <a:t>What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means </a:t>
            </a:r>
            <a:r>
              <a:rPr lang="nl-NL" b="0" i="0" u="none" strike="noStrike" dirty="0" err="1">
                <a:effectLst/>
                <a:latin typeface="system-ui"/>
              </a:rPr>
              <a:t>concretely</a:t>
            </a:r>
            <a:r>
              <a:rPr lang="nl-NL" b="0" i="0" u="none" strike="noStrike" dirty="0">
                <a:effectLst/>
                <a:latin typeface="system-ui"/>
              </a:rPr>
              <a:t>: </a:t>
            </a:r>
            <a:r>
              <a:rPr lang="nl-NL" b="0" i="0" u="none" strike="noStrike" dirty="0" err="1">
                <a:effectLst/>
                <a:latin typeface="system-ui"/>
              </a:rPr>
              <a:t>from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blueprint of </a:t>
            </a:r>
            <a:r>
              <a:rPr lang="nl-NL" b="0" i="1" u="none" strike="noStrike" dirty="0" err="1">
                <a:effectLst/>
                <a:latin typeface="system-ui"/>
              </a:rPr>
              <a:t>ndarray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create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</a:t>
            </a:r>
            <a:r>
              <a:rPr lang="nl-NL" b="0" i="0" u="none" strike="noStrike" dirty="0">
                <a:effectLst/>
                <a:latin typeface="system-ui"/>
              </a:rPr>
              <a:t> array object b = </a:t>
            </a:r>
            <a:r>
              <a:rPr lang="nl-NL" b="0" i="0" u="none" strike="noStrike" dirty="0" err="1">
                <a:effectLst/>
                <a:latin typeface="system-ui"/>
              </a:rPr>
              <a:t>np.arange</a:t>
            </a:r>
            <a:r>
              <a:rPr lang="nl-NL" b="0" i="0" u="none" strike="noStrike" dirty="0">
                <a:effectLst/>
                <a:latin typeface="system-ui"/>
              </a:rPr>
              <a:t>(12).</a:t>
            </a:r>
            <a:r>
              <a:rPr lang="nl-NL" b="0" i="0" u="none" strike="noStrike" dirty="0" err="1">
                <a:effectLst/>
                <a:latin typeface="system-ui"/>
              </a:rPr>
              <a:t>reshape</a:t>
            </a:r>
            <a:r>
              <a:rPr lang="nl-NL" b="0" i="0" u="none" strike="noStrike" dirty="0">
                <a:effectLst/>
                <a:latin typeface="system-ui"/>
              </a:rPr>
              <a:t>(3, 4),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then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you</a:t>
            </a:r>
            <a:r>
              <a:rPr lang="nl-NL" b="0" i="0" u="none" strike="noStrike" dirty="0">
                <a:effectLst/>
                <a:latin typeface="system-ui"/>
              </a:rPr>
              <a:t> are </a:t>
            </a:r>
            <a:r>
              <a:rPr lang="nl-NL" b="0" i="0" u="none" strike="noStrike" dirty="0" err="1">
                <a:effectLst/>
                <a:latin typeface="system-ui"/>
              </a:rPr>
              <a:t>able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directly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apply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class </a:t>
            </a:r>
            <a:r>
              <a:rPr lang="nl-NL" b="0" i="0" u="none" strike="noStrike" dirty="0" err="1">
                <a:effectLst/>
                <a:latin typeface="system-ui"/>
              </a:rPr>
              <a:t>methods</a:t>
            </a:r>
            <a:r>
              <a:rPr lang="nl-NL" b="0" i="0" u="none" strike="noStrike" dirty="0">
                <a:effectLst/>
                <a:latin typeface="system-ui"/>
              </a:rPr>
              <a:t> on </a:t>
            </a:r>
            <a:r>
              <a:rPr lang="nl-NL" b="0" i="0" u="none" strike="noStrike" dirty="0" err="1">
                <a:effectLst/>
                <a:latin typeface="system-ui"/>
              </a:rPr>
              <a:t>that</a:t>
            </a:r>
            <a:r>
              <a:rPr lang="nl-NL" b="0" i="0" u="none" strike="noStrike" dirty="0">
                <a:effectLst/>
                <a:latin typeface="system-ui"/>
              </a:rPr>
              <a:t> object </a:t>
            </a:r>
            <a:r>
              <a:rPr lang="nl-NL" b="0" i="0" u="none" strike="noStrike" dirty="0" err="1">
                <a:effectLst/>
                <a:latin typeface="system-ui"/>
              </a:rPr>
              <a:t>b.cumsum</a:t>
            </a:r>
            <a:r>
              <a:rPr lang="nl-NL" b="0" i="0" u="none" strike="noStrike" dirty="0">
                <a:effectLst/>
                <a:latin typeface="system-ui"/>
              </a:rPr>
              <a:t>(</a:t>
            </a:r>
            <a:r>
              <a:rPr lang="nl-NL" b="0" i="0" u="none" strike="noStrike" dirty="0" err="1">
                <a:effectLst/>
                <a:latin typeface="system-ui"/>
              </a:rPr>
              <a:t>axis</a:t>
            </a:r>
            <a:r>
              <a:rPr lang="nl-NL" b="0" i="0" u="none" strike="noStrike" dirty="0">
                <a:effectLst/>
                <a:latin typeface="system-ui"/>
              </a:rPr>
              <a:t>=1). The </a:t>
            </a:r>
            <a:r>
              <a:rPr lang="nl-NL" b="0" i="0" u="none" strike="noStrike" dirty="0" err="1">
                <a:effectLst/>
                <a:latin typeface="system-ui"/>
              </a:rPr>
              <a:t>same</a:t>
            </a:r>
            <a:r>
              <a:rPr lang="nl-NL" b="0" i="0" u="none" strike="noStrike" dirty="0">
                <a:effectLst/>
                <a:latin typeface="system-ui"/>
              </a:rPr>
              <a:t> is </a:t>
            </a:r>
            <a:r>
              <a:rPr lang="nl-NL" b="0" i="0" u="none" strike="noStrike" dirty="0" err="1">
                <a:effectLst/>
                <a:latin typeface="system-ui"/>
              </a:rPr>
              <a:t>true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for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the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pandas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DataFrame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matplotlib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pyplot</a:t>
            </a:r>
            <a:r>
              <a:rPr lang="nl-NL" b="0" i="0" u="none" strike="noStrike" dirty="0">
                <a:effectLst/>
                <a:latin typeface="system-ui"/>
              </a:rPr>
              <a:t>.</a:t>
            </a:r>
          </a:p>
          <a:p>
            <a:pPr algn="l"/>
            <a:r>
              <a:rPr lang="nl-NL" b="1" i="0" u="none" strike="noStrike" dirty="0">
                <a:effectLst/>
                <a:latin typeface="system-ui"/>
              </a:rPr>
              <a:t>Tip:</a:t>
            </a:r>
            <a:r>
              <a:rPr lang="nl-NL" b="0" i="0" u="none" strike="noStrike" dirty="0">
                <a:effectLst/>
                <a:latin typeface="system-ui"/>
              </a:rPr>
              <a:t> It is </a:t>
            </a:r>
            <a:r>
              <a:rPr lang="nl-NL" b="0" i="0" u="none" strike="noStrike" dirty="0" err="1">
                <a:effectLst/>
                <a:latin typeface="system-ui"/>
              </a:rPr>
              <a:t>impossible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to</a:t>
            </a:r>
            <a:r>
              <a:rPr lang="nl-NL" b="0" i="0" u="none" strike="noStrike" dirty="0">
                <a:effectLst/>
                <a:latin typeface="system-ui"/>
              </a:rPr>
              <a:t> list </a:t>
            </a:r>
            <a:r>
              <a:rPr lang="nl-NL" b="0" i="0" u="none" strike="noStrike" dirty="0" err="1">
                <a:effectLst/>
                <a:latin typeface="system-ui"/>
              </a:rPr>
              <a:t>all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possibilities</a:t>
            </a:r>
            <a:r>
              <a:rPr lang="nl-NL" b="0" i="0" u="none" strike="noStrike" dirty="0">
                <a:effectLst/>
                <a:latin typeface="system-ui"/>
              </a:rPr>
              <a:t> in </a:t>
            </a:r>
            <a:r>
              <a:rPr lang="nl-NL" b="0" i="0" u="none" strike="noStrike" dirty="0" err="1">
                <a:effectLst/>
                <a:latin typeface="system-ui"/>
              </a:rPr>
              <a:t>this</a:t>
            </a:r>
            <a:r>
              <a:rPr lang="nl-NL" b="0" i="0" u="none" strike="noStrike" dirty="0">
                <a:effectLst/>
                <a:latin typeface="system-ui"/>
              </a:rPr>
              <a:t> seminar, </a:t>
            </a:r>
            <a:r>
              <a:rPr lang="nl-NL" b="0" i="0" u="none" strike="noStrike" dirty="0" err="1">
                <a:effectLst/>
                <a:latin typeface="system-ui"/>
              </a:rPr>
              <a:t>therefore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7"/>
              </a:rPr>
              <a:t>NumPy: the absolute basics for beginners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8"/>
              </a:rPr>
              <a:t>pandas cheat sheet</a:t>
            </a:r>
            <a:r>
              <a:rPr lang="nl-NL" b="0" i="0" u="none" strike="noStrike" dirty="0">
                <a:effectLst/>
                <a:latin typeface="system-ui"/>
              </a:rPr>
              <a:t>, </a:t>
            </a:r>
            <a:r>
              <a:rPr lang="nl-NL" b="1" i="0" u="none" strike="noStrike" dirty="0">
                <a:effectLst/>
                <a:latin typeface="system-ui"/>
                <a:hlinkClick r:id="rId9"/>
              </a:rPr>
              <a:t>SciPy User Guide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0" i="0" u="none" strike="noStrike" dirty="0" err="1">
                <a:effectLst/>
                <a:latin typeface="system-ui"/>
              </a:rPr>
              <a:t>and</a:t>
            </a:r>
            <a:r>
              <a:rPr lang="nl-NL" b="0" i="0" u="none" strike="noStrike" dirty="0">
                <a:effectLst/>
                <a:latin typeface="system-ui"/>
              </a:rPr>
              <a:t> </a:t>
            </a:r>
            <a:r>
              <a:rPr lang="nl-NL" b="1" i="0" u="none" strike="noStrike" dirty="0">
                <a:effectLst/>
                <a:latin typeface="system-ui"/>
                <a:hlinkClick r:id="rId10"/>
              </a:rPr>
              <a:t>matplotlib quick start guide</a:t>
            </a:r>
            <a:r>
              <a:rPr lang="nl-NL" b="0" i="0" u="none" strike="noStrike" dirty="0">
                <a:effectLst/>
                <a:latin typeface="system-ui"/>
              </a:rPr>
              <a:t> are a </a:t>
            </a:r>
            <a:r>
              <a:rPr lang="nl-NL" b="0" i="0" u="none" strike="noStrike" dirty="0" err="1">
                <a:effectLst/>
                <a:latin typeface="system-ui"/>
              </a:rPr>
              <a:t>very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usefull</a:t>
            </a:r>
            <a:r>
              <a:rPr lang="nl-NL" b="0" i="0" u="none" strike="noStrike" dirty="0">
                <a:effectLst/>
                <a:latin typeface="system-ui"/>
              </a:rPr>
              <a:t> </a:t>
            </a:r>
            <a:r>
              <a:rPr lang="nl-NL" b="0" i="0" u="none" strike="noStrike" dirty="0" err="1">
                <a:effectLst/>
                <a:latin typeface="system-ui"/>
              </a:rPr>
              <a:t>reference</a:t>
            </a:r>
            <a:r>
              <a:rPr lang="nl-NL" b="0" i="0" u="none" strike="noStrike" dirty="0">
                <a:effectLst/>
                <a:latin typeface="system-ui"/>
              </a:rPr>
              <a:t> guides.</a:t>
            </a:r>
          </a:p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E51EB-FDCE-0B40-B0D1-82792EC8649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496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7D5A8AD9-1356-A2B8-DF8B-F4467CDBA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b="0" i="0" u="none" strike="noStrike">
                <a:effectLst/>
                <a:latin typeface="system-ui"/>
              </a:rPr>
              <a:t>Python is currently one of the most popular programming languages that is build around OOP</a:t>
            </a:r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Object Oriented Programming (OOP)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62E2112-E83E-B6D1-66DE-FA252072221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03A4EDB-AA01-F29B-2453-872D6BD556EB}"/>
              </a:ext>
            </a:extLst>
          </p:cNvPr>
          <p:cNvSpPr txBox="1"/>
          <p:nvPr/>
        </p:nvSpPr>
        <p:spPr>
          <a:xfrm>
            <a:off x="1105382" y="3181803"/>
            <a:ext cx="610209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Classes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blueprints that models real-life object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Objects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individual objects that are generated from the blueprint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Attributes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characteristics/variables that define the objects</a:t>
            </a:r>
          </a:p>
          <a:p>
            <a:pPr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Methods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CA" b="0" i="0" u="none" strike="noStrike" dirty="0">
                <a:effectLst/>
                <a:latin typeface="system-ui"/>
              </a:rPr>
              <a:t>The functions of the objects.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NumPy, pandas, SciPy, and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42B062F-7A78-4674-2E06-E583F0AEE833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With Matplotlib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DF5F1062-069C-7B74-7B82-82FD2374CEFC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Afbeelding 6" descr="Afbeelding met tekst, schermopname, lijn, diagram&#10;&#10;Automatisch gegenereerde beschrijving">
            <a:extLst>
              <a:ext uri="{FF2B5EF4-FFF2-40B4-BE49-F238E27FC236}">
                <a16:creationId xmlns:a16="http://schemas.microsoft.com/office/drawing/2014/main" id="{4EF2CA25-2BBC-7559-7BB3-1D8566AB9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567" y="0"/>
            <a:ext cx="6411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learned skills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558D474-64B3-15FE-FAA9-10899A3701D1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A93B265-9BE0-D600-7756-F126721CE78A}"/>
              </a:ext>
            </a:extLst>
          </p:cNvPr>
          <p:cNvSpPr/>
          <p:nvPr/>
        </p:nvSpPr>
        <p:spPr>
          <a:xfrm>
            <a:off x="0" y="2609088"/>
            <a:ext cx="12192000" cy="4248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1690</TotalTime>
  <Words>595</Words>
  <Application>Microsoft Macintosh PowerPoint</Application>
  <PresentationFormat>Breedbeeld</PresentationFormat>
  <Paragraphs>27</Paragraphs>
  <Slides>6</Slides>
  <Notes>3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3</vt:i4>
      </vt:variant>
      <vt:variant>
        <vt:lpstr>Diatitels</vt:lpstr>
      </vt:variant>
      <vt:variant>
        <vt:i4>6</vt:i4>
      </vt:variant>
    </vt:vector>
  </HeadingPairs>
  <TitlesOfParts>
    <vt:vector size="14" baseType="lpstr">
      <vt:lpstr>Aptos</vt:lpstr>
      <vt:lpstr>Arial</vt:lpstr>
      <vt:lpstr>Calibri</vt:lpstr>
      <vt:lpstr>system-ui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Working with data</vt:lpstr>
      <vt:lpstr>Visualisation</vt:lpstr>
      <vt:lpstr>Overview of learned skills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13</cp:revision>
  <dcterms:created xsi:type="dcterms:W3CDTF">2024-07-25T14:43:18Z</dcterms:created>
  <dcterms:modified xsi:type="dcterms:W3CDTF">2024-08-21T14:27:58Z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